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6"/>
  </p:notesMasterIdLst>
  <p:handoutMasterIdLst>
    <p:handoutMasterId r:id="rId37"/>
  </p:handoutMasterIdLst>
  <p:sldIdLst>
    <p:sldId id="256" r:id="rId2"/>
    <p:sldId id="1772" r:id="rId3"/>
    <p:sldId id="1773" r:id="rId4"/>
    <p:sldId id="1774" r:id="rId5"/>
    <p:sldId id="1776" r:id="rId6"/>
    <p:sldId id="1771" r:id="rId7"/>
    <p:sldId id="1775" r:id="rId8"/>
    <p:sldId id="1777" r:id="rId9"/>
    <p:sldId id="1778" r:id="rId10"/>
    <p:sldId id="1779" r:id="rId11"/>
    <p:sldId id="413" r:id="rId12"/>
    <p:sldId id="1781" r:id="rId13"/>
    <p:sldId id="1780" r:id="rId14"/>
    <p:sldId id="472" r:id="rId15"/>
    <p:sldId id="473" r:id="rId16"/>
    <p:sldId id="1784" r:id="rId17"/>
    <p:sldId id="1782" r:id="rId18"/>
    <p:sldId id="1783" r:id="rId19"/>
    <p:sldId id="416" r:id="rId20"/>
    <p:sldId id="420" r:id="rId21"/>
    <p:sldId id="421" r:id="rId22"/>
    <p:sldId id="1770" r:id="rId23"/>
    <p:sldId id="509" r:id="rId24"/>
    <p:sldId id="415" r:id="rId25"/>
    <p:sldId id="510" r:id="rId26"/>
    <p:sldId id="1785" r:id="rId27"/>
    <p:sldId id="513" r:id="rId28"/>
    <p:sldId id="512" r:id="rId29"/>
    <p:sldId id="1761" r:id="rId30"/>
    <p:sldId id="1786" r:id="rId31"/>
    <p:sldId id="1762" r:id="rId32"/>
    <p:sldId id="1763" r:id="rId33"/>
    <p:sldId id="1764" r:id="rId34"/>
    <p:sldId id="475" r:id="rId3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0" autoAdjust="0"/>
    <p:restoredTop sz="88324" autoAdjust="0"/>
  </p:normalViewPr>
  <p:slideViewPr>
    <p:cSldViewPr>
      <p:cViewPr>
        <p:scale>
          <a:sx n="120" d="100"/>
          <a:sy n="120" d="100"/>
        </p:scale>
        <p:origin x="1400" y="-1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2/14/19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2/14/19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CCB </a:t>
            </a:r>
            <a:r>
              <a:rPr lang="mr-IN" dirty="0" smtClean="0"/>
              <a:t>–</a:t>
            </a:r>
            <a:r>
              <a:rPr lang="en-US" dirty="0" smtClean="0"/>
              <a:t> try some out in Magnitude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21991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δ</a:t>
            </a:r>
            <a:r>
              <a:rPr lang="en-US" sz="1200" kern="1200" dirty="0" smtClean="0">
                <a:solidFill>
                  <a:schemeClr val="tx1"/>
                </a:solidFill>
                <a:effectLst/>
                <a:latin typeface="+mn-lt"/>
                <a:ea typeface="+mn-ea"/>
                <a:cs typeface="+mn-cs"/>
              </a:rPr>
              <a:t> is used as a discounting coefficient and prevents too many phrases consisting of very </a:t>
            </a:r>
            <a:r>
              <a:rPr lang="en-US" sz="1200" kern="1200" dirty="0" err="1" smtClean="0">
                <a:solidFill>
                  <a:schemeClr val="tx1"/>
                </a:solidFill>
                <a:effectLst/>
                <a:latin typeface="+mn-lt"/>
                <a:ea typeface="+mn-ea"/>
                <a:cs typeface="+mn-cs"/>
              </a:rPr>
              <a:t>infre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quent</a:t>
            </a:r>
            <a:r>
              <a:rPr lang="en-US" sz="1200" kern="1200" dirty="0" smtClean="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longer phrases that consists of several words to be formed.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68613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925891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9413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smtClean="0">
                <a:solidFill>
                  <a:schemeClr val="tx1"/>
                </a:solidFill>
                <a:effectLst/>
                <a:latin typeface="+mn-lt"/>
                <a:ea typeface="+mn-ea"/>
                <a:cs typeface="+mn-cs"/>
              </a:rPr>
              <a:t>Study 1: Katz and </a:t>
            </a:r>
            <a:r>
              <a:rPr lang="en-US" sz="1200" b="1" i="0" u="none" strike="noStrike" kern="1200" dirty="0" err="1" smtClean="0">
                <a:solidFill>
                  <a:schemeClr val="tx1"/>
                </a:solidFill>
                <a:effectLst/>
                <a:latin typeface="+mn-lt"/>
                <a:ea typeface="+mn-ea"/>
                <a:cs typeface="+mn-cs"/>
              </a:rPr>
              <a:t>Braley</a:t>
            </a:r>
            <a:r>
              <a:rPr lang="en-US" sz="1200" b="1" i="0" u="none" strike="noStrike" kern="1200" dirty="0" smtClean="0">
                <a:solidFill>
                  <a:schemeClr val="tx1"/>
                </a:solidFill>
                <a:effectLst/>
                <a:latin typeface="+mn-lt"/>
                <a:ea typeface="+mn-ea"/>
                <a:cs typeface="+mn-cs"/>
              </a:rPr>
              <a:t> (1933)</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smtClean="0">
                <a:solidFill>
                  <a:schemeClr val="tx1"/>
                </a:solidFill>
                <a:effectLst/>
                <a:latin typeface="+mn-lt"/>
                <a:ea typeface="+mn-ea"/>
                <a:cs typeface="+mn-cs"/>
              </a:rPr>
              <a:t>Study 2: Gilbert (1951)</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smtClean="0">
                <a:solidFill>
                  <a:schemeClr val="tx1"/>
                </a:solidFill>
                <a:effectLst/>
                <a:latin typeface="+mn-lt"/>
                <a:ea typeface="+mn-ea"/>
                <a:cs typeface="+mn-cs"/>
              </a:rPr>
              <a:t>Study 3: </a:t>
            </a:r>
            <a:r>
              <a:rPr lang="en-US" sz="1200" b="1" i="0" u="none" strike="noStrike" kern="1200" dirty="0" err="1" smtClean="0">
                <a:solidFill>
                  <a:schemeClr val="tx1"/>
                </a:solidFill>
                <a:effectLst/>
                <a:latin typeface="+mn-lt"/>
                <a:ea typeface="+mn-ea"/>
                <a:cs typeface="+mn-cs"/>
              </a:rPr>
              <a:t>Karlins</a:t>
            </a:r>
            <a:r>
              <a:rPr lang="en-US" sz="1200" b="1" i="0" u="none" strike="noStrike" kern="1200" dirty="0" smtClean="0">
                <a:solidFill>
                  <a:schemeClr val="tx1"/>
                </a:solidFill>
                <a:effectLst/>
                <a:latin typeface="+mn-lt"/>
                <a:ea typeface="+mn-ea"/>
                <a:cs typeface="+mn-cs"/>
              </a:rPr>
              <a:t> et al. (1969)</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r>
              <a:rPr lang="en-US" sz="1200" b="0" i="0" u="none" strike="noStrike" kern="1200" smtClean="0">
                <a:solidFill>
                  <a:schemeClr val="tx1"/>
                </a:solidFill>
                <a:effectLst/>
                <a:latin typeface="+mn-lt"/>
                <a:ea typeface="+mn-ea"/>
                <a:cs typeface="+mn-cs"/>
              </a:rPr>
              <a:t/>
            </a:r>
            <a:br>
              <a:rPr lang="en-US" sz="1200" b="0" i="0" u="none" strike="noStrike" kern="1200" smtClean="0">
                <a:solidFill>
                  <a:schemeClr val="tx1"/>
                </a:solidFill>
                <a:effectLst/>
                <a:latin typeface="+mn-lt"/>
                <a:ea typeface="+mn-ea"/>
                <a:cs typeface="+mn-cs"/>
              </a:rPr>
            </a:br>
            <a:endParaRPr lang="en-US" sz="1200" b="0" i="0" u="none" strike="noStrike"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99020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i="0" u="none" strike="noStrike" kern="1200" dirty="0" smtClean="0">
                <a:solidFill>
                  <a:schemeClr val="tx1"/>
                </a:solidFill>
                <a:effectLst/>
                <a:latin typeface="+mn-lt"/>
                <a:ea typeface="+mn-ea"/>
                <a:cs typeface="+mn-cs"/>
              </a:rPr>
              <a:t>Study 1: Katz and </a:t>
            </a:r>
            <a:r>
              <a:rPr lang="en-US" sz="1200" b="1" i="0" u="none" strike="noStrike" kern="1200" dirty="0" err="1" smtClean="0">
                <a:solidFill>
                  <a:schemeClr val="tx1"/>
                </a:solidFill>
                <a:effectLst/>
                <a:latin typeface="+mn-lt"/>
                <a:ea typeface="+mn-ea"/>
                <a:cs typeface="+mn-cs"/>
              </a:rPr>
              <a:t>Braley</a:t>
            </a:r>
            <a:r>
              <a:rPr lang="en-US" sz="1200" b="1" i="0" u="none" strike="noStrike" kern="1200" dirty="0" smtClean="0">
                <a:solidFill>
                  <a:schemeClr val="tx1"/>
                </a:solidFill>
                <a:effectLst/>
                <a:latin typeface="+mn-lt"/>
                <a:ea typeface="+mn-ea"/>
                <a:cs typeface="+mn-cs"/>
              </a:rPr>
              <a:t> (1933)</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smtClean="0">
                <a:solidFill>
                  <a:schemeClr val="tx1"/>
                </a:solidFill>
                <a:effectLst/>
                <a:latin typeface="+mn-lt"/>
                <a:ea typeface="+mn-ea"/>
                <a:cs typeface="+mn-cs"/>
              </a:rPr>
              <a:t>Study 2: Gilbert (1951)</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smtClean="0">
                <a:solidFill>
                  <a:schemeClr val="tx1"/>
                </a:solidFill>
                <a:effectLst/>
                <a:latin typeface="+mn-lt"/>
                <a:ea typeface="+mn-ea"/>
                <a:cs typeface="+mn-cs"/>
              </a:rPr>
              <a:t>ingroup</a:t>
            </a:r>
            <a:r>
              <a:rPr lang="en-US" sz="1200" b="0" i="0" u="none" strike="noStrike" kern="1200" dirty="0" smtClean="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smtClean="0">
                <a:solidFill>
                  <a:schemeClr val="tx1"/>
                </a:solidFill>
                <a:effectLst/>
                <a:latin typeface="+mn-lt"/>
                <a:ea typeface="+mn-ea"/>
                <a:cs typeface="+mn-cs"/>
              </a:rPr>
              <a:t>Study 3: </a:t>
            </a:r>
            <a:r>
              <a:rPr lang="en-US" sz="1200" b="1" i="0" u="none" strike="noStrike" kern="1200" dirty="0" err="1" smtClean="0">
                <a:solidFill>
                  <a:schemeClr val="tx1"/>
                </a:solidFill>
                <a:effectLst/>
                <a:latin typeface="+mn-lt"/>
                <a:ea typeface="+mn-ea"/>
                <a:cs typeface="+mn-cs"/>
              </a:rPr>
              <a:t>Karlins</a:t>
            </a:r>
            <a:r>
              <a:rPr lang="en-US" sz="1200" b="1" i="0" u="none" strike="noStrike" kern="1200" dirty="0" smtClean="0">
                <a:solidFill>
                  <a:schemeClr val="tx1"/>
                </a:solidFill>
                <a:effectLst/>
                <a:latin typeface="+mn-lt"/>
                <a:ea typeface="+mn-ea"/>
                <a:cs typeface="+mn-cs"/>
              </a:rPr>
              <a:t> et al. (1969)</a:t>
            </a:r>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343447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Sunnydale = Buffy</a:t>
            </a:r>
            <a:r>
              <a:rPr lang="en-US" baseline="0" dirty="0" smtClean="0"/>
              <a:t> the vampire slayer setting.</a:t>
            </a:r>
          </a:p>
          <a:p>
            <a:r>
              <a:rPr lang="en-US" sz="1200" b="0" i="0" u="none" strike="noStrike" kern="1200" dirty="0" err="1" smtClean="0">
                <a:solidFill>
                  <a:schemeClr val="tx1"/>
                </a:solidFill>
                <a:effectLst/>
                <a:latin typeface="+mn-lt"/>
                <a:ea typeface="+mn-ea"/>
                <a:cs typeface="+mn-cs"/>
              </a:rPr>
              <a:t>Evernight</a:t>
            </a:r>
            <a:r>
              <a:rPr lang="en-US" sz="1200" b="0" i="0" u="none" strike="noStrike" kern="1200" dirty="0" smtClean="0">
                <a:solidFill>
                  <a:schemeClr val="tx1"/>
                </a:solidFill>
                <a:effectLst/>
                <a:latin typeface="+mn-lt"/>
                <a:ea typeface="+mn-ea"/>
                <a:cs typeface="+mn-cs"/>
              </a:rPr>
              <a:t> Academy = vampire-based romantic fantasy novels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1721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where V is the vocabulary excluding the question words b, a and a∗, and sim is a similarity measure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Omery</a:t>
            </a:r>
            <a:r>
              <a:rPr lang="en-US" dirty="0" smtClean="0"/>
              <a:t> Levy and </a:t>
            </a:r>
            <a:r>
              <a:rPr lang="en-US" dirty="0" err="1" smtClean="0"/>
              <a:t>Yoav</a:t>
            </a:r>
            <a:r>
              <a:rPr lang="en-US" dirty="0" smtClean="0"/>
              <a:t> Goldberg</a:t>
            </a:r>
            <a:r>
              <a:rPr lang="en-US" baseline="0" dirty="0" smtClean="0"/>
              <a:t> define this as the </a:t>
            </a:r>
            <a:r>
              <a:rPr lang="en-US" sz="1200" kern="1200" dirty="0" smtClean="0">
                <a:solidFill>
                  <a:schemeClr val="tx1"/>
                </a:solidFill>
                <a:effectLst/>
                <a:latin typeface="+mn-lt"/>
                <a:ea typeface="+mn-ea"/>
                <a:cs typeface="+mn-cs"/>
              </a:rPr>
              <a:t>3COSADD method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201857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relational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means that solving analogy questions with vector arithmetic is mathematically equivalent to seeking a word (b∗) which is similar to b and a∗ but is different from a. Relational similarity is thus expressed as a sum of </a:t>
            </a:r>
            <a:r>
              <a:rPr lang="en-US" sz="1200" i="1" dirty="0" smtClean="0"/>
              <a:t>attributional</a:t>
            </a:r>
            <a:r>
              <a:rPr lang="en-US" sz="1200" dirty="0" smtClean="0"/>
              <a:t> similarities. </a:t>
            </a:r>
          </a:p>
          <a:p>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attributional similarities </a:t>
            </a:r>
            <a:r>
              <a:rPr lang="en-US" sz="1200" kern="1200" dirty="0" smtClean="0">
                <a:solidFill>
                  <a:schemeClr val="tx1"/>
                </a:solidFill>
                <a:effectLst/>
                <a:latin typeface="+mn-lt"/>
                <a:ea typeface="+mn-ea"/>
                <a:cs typeface="+mn-cs"/>
              </a:rPr>
              <a:t>between vocabulary items</a:t>
            </a:r>
            <a:r>
              <a:rPr lang="en-US" sz="1200" kern="1200" baseline="0" dirty="0" smtClean="0">
                <a:solidFill>
                  <a:schemeClr val="tx1"/>
                </a:solidFill>
                <a:effectLst/>
                <a:latin typeface="+mn-lt"/>
                <a:ea typeface="+mn-ea"/>
                <a:cs typeface="+mn-cs"/>
              </a:rPr>
              <a:t> means that </a:t>
            </a:r>
            <a:r>
              <a:rPr lang="en-US" sz="1200" kern="1200" dirty="0" smtClean="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90339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Levy and Goldberg </a:t>
            </a:r>
            <a:r>
              <a:rPr lang="en-US" sz="1200" kern="1200" dirty="0" smtClean="0">
                <a:solidFill>
                  <a:schemeClr val="tx1"/>
                </a:solidFill>
                <a:effectLst/>
                <a:latin typeface="+mn-lt"/>
                <a:ea typeface="+mn-ea"/>
                <a:cs typeface="+mn-cs"/>
              </a:rPr>
              <a:t>refer to this method as PAIRDIRECTION.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smtClean="0">
                <a:solidFill>
                  <a:schemeClr val="tx1"/>
                </a:solidFill>
                <a:effectLst/>
                <a:latin typeface="+mn-lt"/>
                <a:ea typeface="+mn-ea"/>
                <a:cs typeface="+mn-cs"/>
              </a:rPr>
              <a:t>ity</a:t>
            </a:r>
            <a:r>
              <a:rPr lang="en-US" sz="1200" kern="1200" dirty="0" smtClean="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smtClean="0">
                <a:solidFill>
                  <a:schemeClr val="tx1"/>
                </a:solidFill>
                <a:effectLst/>
                <a:latin typeface="+mn-lt"/>
                <a:ea typeface="+mn-ea"/>
                <a:cs typeface="+mn-cs"/>
              </a:rPr>
              <a:t>neu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911457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2/14/19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2/14/19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2/14/19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2/14/19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2/14/19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2/14/19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2/14/19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2/14/19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tif"/><Relationship Id="rId8" Type="http://schemas.openxmlformats.org/officeDocument/2006/relationships/image" Target="../media/image25.tif"/><Relationship Id="rId1" Type="http://schemas.openxmlformats.org/officeDocument/2006/relationships/slideLayout" Target="../slideLayouts/slideLayout10.xml"/><Relationship Id="rId2"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a:t>
            </a:r>
            <a:r>
              <a:rPr lang="en-US" sz="3200" dirty="0" smtClean="0"/>
              <a:t>Processing</a:t>
            </a:r>
          </a:p>
          <a:p>
            <a:r>
              <a:rPr lang="en-US" sz="3200" dirty="0">
                <a:solidFill>
                  <a:srgbClr val="C00000"/>
                </a:solidFill>
              </a:rPr>
              <a:t>Chapter 6</a:t>
            </a:r>
            <a:endParaRPr lang="en-US" sz="3200" dirty="0"/>
          </a:p>
          <a:p>
            <a:endParaRPr lang="en-US" sz="3200" dirty="0"/>
          </a:p>
        </p:txBody>
      </p:sp>
      <p:sp>
        <p:nvSpPr>
          <p:cNvPr id="7" name="TextBox 6"/>
          <p:cNvSpPr txBox="1"/>
          <p:nvPr/>
        </p:nvSpPr>
        <p:spPr>
          <a:xfrm>
            <a:off x="1600200" y="3307181"/>
            <a:ext cx="7205398" cy="707886"/>
          </a:xfrm>
          <a:prstGeom prst="rect">
            <a:avLst/>
          </a:prstGeom>
          <a:noFill/>
        </p:spPr>
        <p:txBody>
          <a:bodyPr wrap="square" rtlCol="0">
            <a:spAutoFit/>
          </a:bodyPr>
          <a:lstStyle/>
          <a:p>
            <a:r>
              <a:rPr lang="en-US" sz="4000" dirty="0" smtClean="0">
                <a:solidFill>
                  <a:srgbClr val="C00000"/>
                </a:solidFill>
              </a:rPr>
              <a:t>Vector </a:t>
            </a:r>
            <a:r>
              <a:rPr lang="en-US" sz="4000" dirty="0">
                <a:solidFill>
                  <a:srgbClr val="C00000"/>
                </a:solidFill>
              </a:rPr>
              <a:t>Semantics, Part 3</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s-ES_tradnl" sz="2400" b="1" dirty="0" err="1" smtClean="0"/>
                  <a:t>a:a</a:t>
                </a:r>
                <a:r>
                  <a:rPr lang="es-ES_tradnl" sz="2400" b="1" dirty="0"/>
                  <a:t>∗</a:t>
                </a:r>
                <a:r>
                  <a:rPr lang="es-ES_tradnl" sz="2400" dirty="0"/>
                  <a:t> as </a:t>
                </a:r>
                <a:r>
                  <a:rPr lang="es-ES_tradnl" sz="2400" b="1" dirty="0" err="1"/>
                  <a:t>b:b</a:t>
                </a:r>
                <a:r>
                  <a:rPr lang="es-ES_tradnl" sz="2400" b="1" dirty="0"/>
                  <a:t>∗</a:t>
                </a:r>
                <a:r>
                  <a:rPr lang="es-ES_tradnl" sz="2400" b="1" dirty="0" smtClean="0"/>
                  <a:t>.  b∗ </a:t>
                </a:r>
                <a:r>
                  <a:rPr lang="es-ES_tradnl" sz="2400" dirty="0" err="1" smtClean="0"/>
                  <a:t>is</a:t>
                </a:r>
                <a:r>
                  <a:rPr lang="es-ES_tradnl" sz="2400" dirty="0" smtClean="0"/>
                  <a:t> a </a:t>
                </a:r>
                <a:r>
                  <a:rPr lang="es-ES_tradnl" sz="2400" dirty="0" err="1" smtClean="0"/>
                  <a:t>hidden</a:t>
                </a:r>
                <a:r>
                  <a:rPr lang="es-ES_tradnl" sz="2400" dirty="0" smtClean="0"/>
                  <a:t> vector.   </a:t>
                </a:r>
              </a:p>
              <a:p>
                <a:r>
                  <a:rPr lang="es-ES_tradnl" sz="2400" dirty="0" smtClean="0"/>
                  <a:t>b∗ </a:t>
                </a:r>
                <a:r>
                  <a:rPr lang="es-ES_tradnl" sz="2400" dirty="0" err="1" smtClean="0"/>
                  <a:t>should</a:t>
                </a:r>
                <a:r>
                  <a:rPr lang="es-ES_tradnl" sz="2400" dirty="0" smtClean="0"/>
                  <a:t> be similar to </a:t>
                </a:r>
                <a:r>
                  <a:rPr lang="es-ES_tradnl" sz="2400" dirty="0" err="1" smtClean="0"/>
                  <a:t>the</a:t>
                </a:r>
                <a:r>
                  <a:rPr lang="es-ES_tradnl" sz="2400" dirty="0" smtClean="0"/>
                  <a:t> vector </a:t>
                </a:r>
                <a:r>
                  <a:rPr lang="mr-IN" sz="2400" dirty="0" err="1"/>
                  <a:t>b</a:t>
                </a:r>
                <a:r>
                  <a:rPr lang="mr-IN" sz="2400" dirty="0"/>
                  <a:t> − </a:t>
                </a:r>
                <a:r>
                  <a:rPr lang="mr-IN" sz="2400" dirty="0" err="1"/>
                  <a:t>a</a:t>
                </a:r>
                <a:r>
                  <a:rPr lang="mr-IN" sz="2400" dirty="0"/>
                  <a:t> + </a:t>
                </a:r>
                <a:r>
                  <a:rPr lang="mr-IN" sz="2400" dirty="0" err="1"/>
                  <a:t>a</a:t>
                </a:r>
                <a:r>
                  <a:rPr lang="mr-IN" sz="2400" dirty="0"/>
                  <a:t>∗ </a:t>
                </a:r>
                <a:endParaRPr lang="en-US" sz="2400" dirty="0" smtClean="0"/>
              </a:p>
              <a:p>
                <a:r>
                  <a:rPr lang="en-US" sz="2400" dirty="0" smtClean="0"/>
                  <a:t>vector</a:t>
                </a:r>
                <a:r>
                  <a:rPr lang="en-US" sz="2400" dirty="0"/>
                  <a:t>(</a:t>
                </a:r>
                <a:r>
                  <a:rPr lang="en-US" sz="2400" i="1" dirty="0"/>
                  <a:t>‘king’</a:t>
                </a:r>
                <a:r>
                  <a:rPr lang="en-US" sz="2400" dirty="0"/>
                  <a:t>) - vector(</a:t>
                </a:r>
                <a:r>
                  <a:rPr lang="en-US" sz="2400" i="1" dirty="0"/>
                  <a:t>‘man’</a:t>
                </a:r>
                <a:r>
                  <a:rPr lang="en-US" sz="2400" dirty="0"/>
                  <a:t>) + vector(</a:t>
                </a:r>
                <a:r>
                  <a:rPr lang="en-US" sz="2400" i="1" dirty="0"/>
                  <a:t>‘woman’</a:t>
                </a:r>
                <a:r>
                  <a:rPr lang="en-US" sz="2400" dirty="0"/>
                  <a:t>)</a:t>
                </a:r>
                <a:r>
                  <a:rPr lang="en-US" sz="2400" dirty="0" smtClean="0"/>
                  <a:t> </a:t>
                </a:r>
                <a14:m>
                  <m:oMath xmlns:m="http://schemas.openxmlformats.org/officeDocument/2006/math">
                    <m:r>
                      <a:rPr lang="en-US" sz="2400" i="1" dirty="0" smtClean="0">
                        <a:latin typeface="Cambria Math" charset="0"/>
                        <a:ea typeface="Cambria Math" charset="0"/>
                        <a:cs typeface="Cambria Math" charset="0"/>
                      </a:rPr>
                      <m:t>≈ </m:t>
                    </m:r>
                  </m:oMath>
                </a14:m>
                <a:r>
                  <a:rPr lang="en-US" sz="2400" dirty="0"/>
                  <a:t>vector(‘queen’)</a:t>
                </a:r>
              </a:p>
              <a:p>
                <a:endParaRPr lang="en-US" sz="2400" dirty="0" smtClean="0"/>
              </a:p>
              <a:p>
                <a:endParaRPr lang="en-US" sz="2400" dirty="0" smtClean="0"/>
              </a:p>
              <a:p>
                <a:endParaRPr lang="en-US" sz="2400" dirty="0" smtClean="0"/>
              </a:p>
              <a:p>
                <a:endParaRPr lang="en-US" sz="2400" dirty="0"/>
              </a:p>
              <a:p>
                <a:endParaRPr lang="en-US" sz="2400" dirty="0" smtClean="0"/>
              </a:p>
              <a:p>
                <a:r>
                  <a:rPr lang="en-US" sz="2400" dirty="0" smtClean="0"/>
                  <a:t>So the </a:t>
                </a:r>
                <a:r>
                  <a:rPr lang="en-US" sz="2400" dirty="0"/>
                  <a:t>analogy question can be solved by optimizing: </a:t>
                </a:r>
              </a:p>
              <a:p>
                <a:endParaRPr lang="mr-IN"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262" t="-3333" r="-2100" b="-1212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1981200" y="5849798"/>
            <a:ext cx="5105400" cy="886354"/>
          </a:xfrm>
          <a:prstGeom prst="rect">
            <a:avLst/>
          </a:prstGeom>
        </p:spPr>
      </p:pic>
    </p:spTree>
    <p:extLst>
      <p:ext uri="{BB962C8B-B14F-4D97-AF65-F5344CB8AC3E}">
        <p14:creationId xmlns:p14="http://schemas.microsoft.com/office/powerpoint/2010/main" val="1592121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11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2042159" y="2590800"/>
            <a:ext cx="5105400" cy="886354"/>
          </a:xfrm>
          <a:prstGeom prst="rect">
            <a:avLst/>
          </a:prstGeom>
        </p:spPr>
      </p:pic>
      <p:pic>
        <p:nvPicPr>
          <p:cNvPr id="4" name="Picture 3"/>
          <p:cNvPicPr>
            <a:picLocks noChangeAspect="1"/>
          </p:cNvPicPr>
          <p:nvPr/>
        </p:nvPicPr>
        <p:blipFill>
          <a:blip r:embed="rId4"/>
          <a:stretch>
            <a:fillRect/>
          </a:stretch>
        </p:blipFill>
        <p:spPr>
          <a:xfrm>
            <a:off x="1012573" y="3991110"/>
            <a:ext cx="8096645" cy="835080"/>
          </a:xfrm>
          <a:prstGeom prst="rect">
            <a:avLst/>
          </a:prstGeom>
        </p:spPr>
      </p:pic>
      <p:sp>
        <p:nvSpPr>
          <p:cNvPr id="8" name="Content Placeholder 2"/>
          <p:cNvSpPr txBox="1">
            <a:spLocks/>
          </p:cNvSpPr>
          <p:nvPr/>
        </p:nvSpPr>
        <p:spPr>
          <a:xfrm>
            <a:off x="975359"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t>If all </a:t>
            </a:r>
            <a:r>
              <a:rPr lang="en-US" sz="2400" dirty="0"/>
              <a:t>word-vectors </a:t>
            </a:r>
            <a:r>
              <a:rPr lang="en-US" sz="2400" dirty="0" smtClean="0"/>
              <a:t>are </a:t>
            </a:r>
            <a:r>
              <a:rPr lang="en-US" sz="2400" dirty="0"/>
              <a:t>normalized to unit </a:t>
            </a:r>
            <a:r>
              <a:rPr lang="en-US" sz="2400" dirty="0" smtClean="0"/>
              <a:t>length then</a:t>
            </a:r>
          </a:p>
          <a:p>
            <a:endParaRPr lang="en-US" sz="2400" dirty="0"/>
          </a:p>
          <a:p>
            <a:endParaRPr lang="en-US" sz="2400" dirty="0" smtClean="0"/>
          </a:p>
          <a:p>
            <a:r>
              <a:rPr lang="en-US" sz="2400" dirty="0" smtClean="0"/>
              <a:t>is equivalent to  </a:t>
            </a:r>
          </a:p>
          <a:p>
            <a:endParaRPr lang="en-US" sz="2400" dirty="0"/>
          </a:p>
          <a:p>
            <a:endParaRPr lang="en-US" sz="2400" dirty="0" smtClean="0"/>
          </a:p>
          <a:p>
            <a:endParaRPr lang="en-US" sz="2400" dirty="0"/>
          </a:p>
          <a:p>
            <a:endParaRPr lang="en-US" sz="2400" dirty="0"/>
          </a:p>
        </p:txBody>
      </p:sp>
    </p:spTree>
    <p:extLst>
      <p:ext uri="{BB962C8B-B14F-4D97-AF65-F5344CB8AC3E}">
        <p14:creationId xmlns:p14="http://schemas.microsoft.com/office/powerpoint/2010/main" val="1095580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Arithmetic </a:t>
            </a:r>
            <a:endParaRPr lang="en-US" dirty="0"/>
          </a:p>
        </p:txBody>
      </p:sp>
      <p:sp>
        <p:nvSpPr>
          <p:cNvPr id="3" name="Content Placeholder 2"/>
          <p:cNvSpPr>
            <a:spLocks noGrp="1"/>
          </p:cNvSpPr>
          <p:nvPr>
            <p:ph idx="1"/>
          </p:nvPr>
        </p:nvSpPr>
        <p:spPr>
          <a:xfrm>
            <a:off x="822959" y="1845734"/>
            <a:ext cx="7543801" cy="4478866"/>
          </a:xfrm>
        </p:spPr>
        <p:txBody>
          <a:bodyPr>
            <a:normAutofit/>
          </a:bodyPr>
          <a:lstStyle/>
          <a:p>
            <a:r>
              <a:rPr lang="en-US" sz="2400" dirty="0" smtClean="0"/>
              <a:t>Alternatively, we can require that the direction of the transformation be maintained. </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This basically means that b∗ − b </a:t>
            </a:r>
            <a:r>
              <a:rPr lang="en-US" sz="2400" b="1" dirty="0" smtClean="0"/>
              <a:t>shares the same direction with </a:t>
            </a:r>
            <a:r>
              <a:rPr lang="en-US" sz="2400" dirty="0" smtClean="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1524000" y="2849979"/>
            <a:ext cx="5618644" cy="975459"/>
          </a:xfrm>
          <a:prstGeom prst="rect">
            <a:avLst/>
          </a:prstGeom>
        </p:spPr>
      </p:pic>
      <p:pic>
        <p:nvPicPr>
          <p:cNvPr id="6" name="Picture 5"/>
          <p:cNvPicPr>
            <a:picLocks noChangeAspect="1"/>
          </p:cNvPicPr>
          <p:nvPr/>
        </p:nvPicPr>
        <p:blipFill>
          <a:blip r:embed="rId4"/>
          <a:stretch>
            <a:fillRect/>
          </a:stretch>
        </p:blipFill>
        <p:spPr>
          <a:xfrm>
            <a:off x="1447800" y="4038600"/>
            <a:ext cx="5981948" cy="1278899"/>
          </a:xfrm>
          <a:prstGeom prst="rect">
            <a:avLst/>
          </a:prstGeom>
        </p:spPr>
      </p:pic>
    </p:spTree>
    <p:extLst>
      <p:ext uri="{BB962C8B-B14F-4D97-AF65-F5344CB8AC3E}">
        <p14:creationId xmlns:p14="http://schemas.microsoft.com/office/powerpoint/2010/main" val="1284430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 compositionality</a:t>
            </a:r>
            <a:endParaRPr lang="en-US" dirty="0"/>
          </a:p>
        </p:txBody>
      </p:sp>
      <p:sp>
        <p:nvSpPr>
          <p:cNvPr id="3" name="Content Placeholder 2"/>
          <p:cNvSpPr>
            <a:spLocks noGrp="1"/>
          </p:cNvSpPr>
          <p:nvPr>
            <p:ph idx="1"/>
          </p:nvPr>
        </p:nvSpPr>
        <p:spPr/>
        <p:txBody>
          <a:bodyPr/>
          <a:lstStyle/>
          <a:p>
            <a:r>
              <a:rPr lang="en-US" dirty="0" err="1"/>
              <a:t>Mikolov</a:t>
            </a:r>
            <a:r>
              <a:rPr lang="en-US" dirty="0"/>
              <a:t> et </a:t>
            </a:r>
            <a:r>
              <a:rPr lang="en-US" dirty="0" smtClean="0"/>
              <a:t>al experiment with using element-wide addition to compose vectors</a:t>
            </a:r>
            <a:endParaRPr lang="en-US" dirty="0"/>
          </a:p>
        </p:txBody>
      </p:sp>
      <p:pic>
        <p:nvPicPr>
          <p:cNvPr id="4" name="Picture 3"/>
          <p:cNvPicPr>
            <a:picLocks noChangeAspect="1"/>
          </p:cNvPicPr>
          <p:nvPr/>
        </p:nvPicPr>
        <p:blipFill>
          <a:blip r:embed="rId3"/>
          <a:stretch>
            <a:fillRect/>
          </a:stretch>
        </p:blipFill>
        <p:spPr>
          <a:xfrm>
            <a:off x="1447800" y="2667000"/>
            <a:ext cx="5761818" cy="1365250"/>
          </a:xfrm>
          <a:prstGeom prst="rect">
            <a:avLst/>
          </a:prstGeom>
        </p:spPr>
      </p:pic>
      <p:pic>
        <p:nvPicPr>
          <p:cNvPr id="5" name="Picture 4"/>
          <p:cNvPicPr>
            <a:picLocks noChangeAspect="1"/>
          </p:cNvPicPr>
          <p:nvPr/>
        </p:nvPicPr>
        <p:blipFill>
          <a:blip r:embed="rId4"/>
          <a:stretch>
            <a:fillRect/>
          </a:stretch>
        </p:blipFill>
        <p:spPr>
          <a:xfrm>
            <a:off x="2286000" y="4344975"/>
            <a:ext cx="4081539" cy="1524119"/>
          </a:xfrm>
          <a:prstGeom prst="rect">
            <a:avLst/>
          </a:prstGeom>
        </p:spPr>
      </p:pic>
    </p:spTree>
    <p:extLst>
      <p:ext uri="{BB962C8B-B14F-4D97-AF65-F5344CB8AC3E}">
        <p14:creationId xmlns:p14="http://schemas.microsoft.com/office/powerpoint/2010/main" val="172369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Phrases with vectors</a:t>
            </a:r>
            <a:endParaRPr lang="en-US" dirty="0"/>
          </a:p>
        </p:txBody>
      </p:sp>
      <p:sp>
        <p:nvSpPr>
          <p:cNvPr id="3" name="Content Placeholder 2"/>
          <p:cNvSpPr>
            <a:spLocks noGrp="1"/>
          </p:cNvSpPr>
          <p:nvPr>
            <p:ph idx="1"/>
          </p:nvPr>
        </p:nvSpPr>
        <p:spPr/>
        <p:txBody>
          <a:bodyPr/>
          <a:lstStyle/>
          <a:p>
            <a:r>
              <a:rPr lang="en-US" dirty="0" err="1" smtClean="0"/>
              <a:t>Mikolov</a:t>
            </a:r>
            <a:r>
              <a:rPr lang="en-US" dirty="0" smtClean="0"/>
              <a:t> et al constructed representations for phrases as well as for individual words.</a:t>
            </a:r>
          </a:p>
          <a:p>
            <a:r>
              <a:rPr lang="en-US" dirty="0" smtClean="0"/>
              <a:t>To learn vector representations for phrases, they first find words that appear frequently together but infrequently in other contexts, and represent these n-grams as single tokens.</a:t>
            </a:r>
          </a:p>
          <a:p>
            <a:r>
              <a:rPr lang="en-US" dirty="0" smtClean="0"/>
              <a:t>For example, “New York Times” and “</a:t>
            </a:r>
            <a:r>
              <a:rPr lang="en-US" dirty="0" err="1" smtClean="0"/>
              <a:t>Toronoto</a:t>
            </a:r>
            <a:r>
              <a:rPr lang="en-US" dirty="0" smtClean="0"/>
              <a:t> Maple Leafs” are replaced by </a:t>
            </a:r>
            <a:r>
              <a:rPr lang="en-US" dirty="0" err="1" smtClean="0"/>
              <a:t>New_York_Times</a:t>
            </a:r>
            <a:r>
              <a:rPr lang="en-US" dirty="0" smtClean="0"/>
              <a:t> and </a:t>
            </a:r>
            <a:r>
              <a:rPr lang="en-US" dirty="0" err="1" smtClean="0"/>
              <a:t>Toronoto_Maple_Leafs</a:t>
            </a:r>
            <a:r>
              <a:rPr lang="en-US" dirty="0" smtClean="0"/>
              <a:t>, but a bigram like “this is” remains unchanged.</a:t>
            </a:r>
            <a:endParaRPr lang="en-US" dirty="0"/>
          </a:p>
        </p:txBody>
      </p:sp>
      <p:pic>
        <p:nvPicPr>
          <p:cNvPr id="5" name="Picture 4"/>
          <p:cNvPicPr>
            <a:picLocks noChangeAspect="1"/>
          </p:cNvPicPr>
          <p:nvPr/>
        </p:nvPicPr>
        <p:blipFill>
          <a:blip r:embed="rId3"/>
          <a:stretch>
            <a:fillRect/>
          </a:stretch>
        </p:blipFill>
        <p:spPr>
          <a:xfrm>
            <a:off x="1752600" y="4862623"/>
            <a:ext cx="5978256" cy="1081174"/>
          </a:xfrm>
          <a:prstGeom prst="rect">
            <a:avLst/>
          </a:prstGeom>
        </p:spPr>
      </p:pic>
    </p:spTree>
    <p:extLst>
      <p:ext uri="{BB962C8B-B14F-4D97-AF65-F5344CB8AC3E}">
        <p14:creationId xmlns:p14="http://schemas.microsoft.com/office/powerpoint/2010/main" val="122325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Analogical </a:t>
            </a:r>
            <a:r>
              <a:rPr lang="en-US" dirty="0"/>
              <a:t>reasoning task for phrases </a:t>
            </a:r>
          </a:p>
        </p:txBody>
      </p:sp>
      <p:pic>
        <p:nvPicPr>
          <p:cNvPr id="5" name="Content Placeholder 4"/>
          <p:cNvPicPr>
            <a:picLocks noGrp="1" noChangeAspect="1"/>
          </p:cNvPicPr>
          <p:nvPr>
            <p:ph idx="1"/>
          </p:nvPr>
        </p:nvPicPr>
        <p:blipFill>
          <a:blip r:embed="rId2"/>
          <a:stretch>
            <a:fillRect/>
          </a:stretch>
        </p:blipFill>
        <p:spPr>
          <a:xfrm>
            <a:off x="305341" y="1905000"/>
            <a:ext cx="8579038" cy="4038600"/>
          </a:xfrm>
          <a:prstGeom prst="rect">
            <a:avLst/>
          </a:prstGeom>
        </p:spPr>
      </p:pic>
    </p:spTree>
    <p:extLst>
      <p:ext uri="{BB962C8B-B14F-4D97-AF65-F5344CB8AC3E}">
        <p14:creationId xmlns:p14="http://schemas.microsoft.com/office/powerpoint/2010/main" val="686604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Re-cap: Skip-Gram </a:t>
            </a:r>
            <a:r>
              <a:rPr lang="en-US" b="0" dirty="0"/>
              <a:t>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2/14/19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a:t>
            </a:fld>
            <a:endParaRPr lang="en-US"/>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 xmlns:a16="http://schemas.microsoft.com/office/drawing/2014/main" id="{BB9DAFE1-71BD-6648-84D9-27905691965A}"/>
              </a:ext>
            </a:extLst>
          </p:cNvPr>
          <p:cNvSpPr txBox="1"/>
          <p:nvPr/>
        </p:nvSpPr>
        <p:spPr>
          <a:xfrm>
            <a:off x="4531369" y="4121063"/>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368947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20</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xmlns=""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smtClean="0"/>
              <a:t>Measuring cultural </a:t>
            </a:r>
            <a:r>
              <a:rPr lang="en-US" dirty="0"/>
              <a:t>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r>
              <a:rPr lang="en-US" dirty="0" smtClean="0"/>
              <a:t>.</a:t>
            </a:r>
            <a:endParaRPr lang="en-US" dirty="0"/>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2800" dirty="0" err="1" smtClean="0"/>
              <a:t>Caliskan</a:t>
            </a:r>
            <a:r>
              <a:rPr lang="en-US" sz="2800" dirty="0" smtClean="0"/>
              <a:t> </a:t>
            </a:r>
            <a:r>
              <a:rPr lang="en-US" sz="2800" dirty="0"/>
              <a:t>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a:t>Aylin </a:t>
            </a:r>
            <a:r>
              <a:rPr lang="en-US" sz="1400" dirty="0" err="1"/>
              <a:t>Caliskan</a:t>
            </a:r>
            <a:r>
              <a:rPr lang="en-US" sz="1400" dirty="0" smtClean="0"/>
              <a:t>, </a:t>
            </a:r>
            <a:r>
              <a:rPr lang="en-US" sz="1400" dirty="0"/>
              <a:t>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494069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xmlns=""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Nikhil Garg</a:t>
            </a:r>
            <a:r>
              <a:rPr lang="en-US" sz="1200" dirty="0" smtClean="0"/>
              <a:t>,</a:t>
            </a:r>
            <a:r>
              <a:rPr lang="en-US" sz="1200" dirty="0"/>
              <a:t> </a:t>
            </a:r>
            <a:r>
              <a:rPr lang="en-US" sz="1200" dirty="0" err="1"/>
              <a:t>Londa</a:t>
            </a:r>
            <a:r>
              <a:rPr lang="en-US" sz="1200" dirty="0"/>
              <a:t> </a:t>
            </a:r>
            <a:r>
              <a:rPr lang="en-US" sz="1200" dirty="0" err="1"/>
              <a:t>Schiebinger</a:t>
            </a:r>
            <a:r>
              <a:rPr lang="en-US" sz="1200" dirty="0"/>
              <a:t>, </a:t>
            </a:r>
            <a:r>
              <a:rPr lang="en-US" sz="1200" dirty="0" smtClean="0"/>
              <a:t>Dan </a:t>
            </a:r>
            <a:r>
              <a:rPr lang="en-US" sz="1200" dirty="0" err="1" smtClean="0"/>
              <a:t>Jurafsky</a:t>
            </a:r>
            <a:r>
              <a:rPr lang="en-US" sz="1200" dirty="0" smtClean="0"/>
              <a:t>, </a:t>
            </a:r>
            <a:r>
              <a:rPr lang="en-US" sz="1200" dirty="0"/>
              <a:t>and </a:t>
            </a:r>
            <a:r>
              <a:rPr lang="en-US" sz="1200" dirty="0"/>
              <a:t>James Zou</a:t>
            </a:r>
            <a:r>
              <a:rPr lang="en-US" sz="1200" dirty="0"/>
              <a:t>, </a:t>
            </a:r>
            <a:r>
              <a:rPr lang="en-US" sz="1200" dirty="0" smtClean="0"/>
              <a:t>(</a:t>
            </a:r>
            <a:r>
              <a:rPr lang="en-US" sz="1200" dirty="0"/>
              <a:t>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xmlns=""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Re-cap: Skip-Gram </a:t>
            </a:r>
            <a:r>
              <a:rPr lang="en-US" b="0" dirty="0"/>
              <a:t>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2/14/19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3</a:t>
            </a:fld>
            <a:endParaRPr lang="en-US"/>
          </a:p>
        </p:txBody>
      </p:sp>
      <p:pic>
        <p:nvPicPr>
          <p:cNvPr id="5" name="Picture 4">
            <a:extLst>
              <a:ext uri="{FF2B5EF4-FFF2-40B4-BE49-F238E27FC236}">
                <a16:creationId xmlns="" xmlns:a16="http://schemas.microsoft.com/office/drawing/2014/main"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 xmlns:a16="http://schemas.microsoft.com/office/drawing/2014/main"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 xmlns:a16="http://schemas.microsoft.com/office/drawing/2014/main"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685187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smtClean="0"/>
              <a:t>Princeton Trilogy experiments</a:t>
            </a:r>
            <a:endParaRPr lang="en-US" dirty="0"/>
          </a:p>
        </p:txBody>
      </p:sp>
      <p:sp>
        <p:nvSpPr>
          <p:cNvPr id="3" name="Content Placeholder 2"/>
          <p:cNvSpPr>
            <a:spLocks noGrp="1"/>
          </p:cNvSpPr>
          <p:nvPr>
            <p:ph idx="1"/>
          </p:nvPr>
        </p:nvSpPr>
        <p:spPr>
          <a:xfrm>
            <a:off x="822959" y="1905000"/>
            <a:ext cx="7543801" cy="4535594"/>
          </a:xfrm>
        </p:spPr>
        <p:txBody>
          <a:bodyPr>
            <a:normAutofit fontScale="92500" lnSpcReduction="20000"/>
          </a:bodyPr>
          <a:lstStyle/>
          <a:p>
            <a:r>
              <a:rPr lang="en-US" b="1" dirty="0"/>
              <a:t>Study 1: Katz and </a:t>
            </a:r>
            <a:r>
              <a:rPr lang="en-US" b="1" dirty="0" err="1"/>
              <a:t>Braley</a:t>
            </a:r>
            <a:r>
              <a:rPr lang="en-US" b="1" dirty="0"/>
              <a:t> (1933</a:t>
            </a:r>
            <a:r>
              <a:rPr lang="en-US" b="1" dirty="0" smtClean="0"/>
              <a:t>)</a:t>
            </a:r>
          </a:p>
          <a:p>
            <a:r>
              <a:rPr lang="en-US" dirty="0"/>
              <a:t>Investigated whether traditional social stereotypes had a cultural </a:t>
            </a:r>
            <a:r>
              <a:rPr lang="en-US" dirty="0" smtClean="0"/>
              <a:t>basis</a:t>
            </a:r>
          </a:p>
          <a:p>
            <a:r>
              <a:rPr lang="en-US" dirty="0" smtClean="0"/>
              <a:t>Ask 100 </a:t>
            </a:r>
            <a:r>
              <a:rPr lang="en-US" dirty="0"/>
              <a:t>male students from Princeton University to choose five traits that characterized different ethnic groups (for example Americans, Jews, Japanese, Negroes</a:t>
            </a:r>
            <a:r>
              <a:rPr lang="en-US" dirty="0" smtClean="0"/>
              <a:t>) from </a:t>
            </a:r>
            <a:r>
              <a:rPr lang="en-US" dirty="0"/>
              <a:t>a list of 84 word</a:t>
            </a:r>
            <a:endParaRPr lang="en-US" dirty="0" smtClean="0"/>
          </a:p>
          <a:p>
            <a:r>
              <a:rPr lang="en-US" dirty="0" smtClean="0"/>
              <a:t>84% of </a:t>
            </a:r>
            <a:r>
              <a:rPr lang="en-US" dirty="0"/>
              <a:t>the students said that Negroes were superstitious and 79% said that Jews were shrewd. They were </a:t>
            </a:r>
            <a:r>
              <a:rPr lang="en-US" dirty="0" smtClean="0"/>
              <a:t>positive </a:t>
            </a:r>
            <a:r>
              <a:rPr lang="en-US" dirty="0"/>
              <a:t>towards their own </a:t>
            </a:r>
            <a:r>
              <a:rPr lang="en-US" dirty="0" smtClean="0"/>
              <a:t>group.</a:t>
            </a:r>
          </a:p>
          <a:p>
            <a:r>
              <a:rPr lang="cs-CZ" b="1" dirty="0" smtClean="0"/>
              <a:t>Study 2: Gilbert (1951)</a:t>
            </a:r>
            <a:r>
              <a:rPr lang="cs-CZ" dirty="0" smtClean="0"/>
              <a:t/>
            </a:r>
            <a:br>
              <a:rPr lang="cs-CZ" dirty="0" smtClean="0"/>
            </a:br>
            <a:r>
              <a:rPr lang="cs-CZ" dirty="0" err="1" smtClean="0"/>
              <a:t>Less</a:t>
            </a:r>
            <a:r>
              <a:rPr lang="cs-CZ" dirty="0" smtClean="0"/>
              <a:t> uniformity </a:t>
            </a:r>
            <a:r>
              <a:rPr lang="cs-CZ" dirty="0" err="1" smtClean="0"/>
              <a:t>of</a:t>
            </a:r>
            <a:r>
              <a:rPr lang="cs-CZ" dirty="0" smtClean="0"/>
              <a:t> </a:t>
            </a:r>
            <a:r>
              <a:rPr lang="cs-CZ" dirty="0" err="1" smtClean="0"/>
              <a:t>agreement</a:t>
            </a:r>
            <a:r>
              <a:rPr lang="cs-CZ" dirty="0" smtClean="0"/>
              <a:t> </a:t>
            </a:r>
            <a:r>
              <a:rPr lang="cs-CZ" dirty="0" err="1" smtClean="0"/>
              <a:t>about</a:t>
            </a:r>
            <a:r>
              <a:rPr lang="cs-CZ" dirty="0" smtClean="0"/>
              <a:t> </a:t>
            </a:r>
            <a:r>
              <a:rPr lang="cs-CZ" dirty="0" err="1" smtClean="0"/>
              <a:t>unfavorable</a:t>
            </a:r>
            <a:r>
              <a:rPr lang="cs-CZ" dirty="0" smtClean="0"/>
              <a:t> </a:t>
            </a:r>
            <a:r>
              <a:rPr lang="cs-CZ" dirty="0" err="1" smtClean="0"/>
              <a:t>traits</a:t>
            </a:r>
            <a:r>
              <a:rPr lang="cs-CZ" dirty="0" smtClean="0"/>
              <a:t> </a:t>
            </a:r>
            <a:r>
              <a:rPr lang="cs-CZ" dirty="0" err="1" smtClean="0"/>
              <a:t>than</a:t>
            </a:r>
            <a:r>
              <a:rPr lang="cs-CZ" dirty="0" smtClean="0"/>
              <a:t> in 1933.</a:t>
            </a:r>
          </a:p>
          <a:p>
            <a:r>
              <a:rPr lang="cs-CZ" dirty="0" smtClean="0"/>
              <a:t/>
            </a:r>
            <a:br>
              <a:rPr lang="cs-CZ" dirty="0" smtClean="0"/>
            </a:br>
            <a:r>
              <a:rPr lang="cs-CZ" b="1" dirty="0"/>
              <a:t>Study 3: </a:t>
            </a:r>
            <a:r>
              <a:rPr lang="cs-CZ" b="1" dirty="0" err="1"/>
              <a:t>Karlins</a:t>
            </a:r>
            <a:r>
              <a:rPr lang="cs-CZ" b="1" dirty="0"/>
              <a:t> et al. (1969</a:t>
            </a:r>
            <a:r>
              <a:rPr lang="cs-CZ" b="1" dirty="0" smtClean="0"/>
              <a:t>)</a:t>
            </a:r>
            <a:r>
              <a:rPr lang="cs-CZ" dirty="0"/>
              <a:t> </a:t>
            </a:r>
            <a:endParaRPr lang="cs-CZ" dirty="0" smtClean="0"/>
          </a:p>
          <a:p>
            <a:r>
              <a:rPr lang="cs-CZ" dirty="0" smtClean="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smtClean="0"/>
              <a:t>Interpreted</a:t>
            </a:r>
            <a:r>
              <a:rPr lang="cs-CZ" dirty="0" smtClean="0"/>
              <a:t> as </a:t>
            </a:r>
            <a:r>
              <a:rPr lang="cs-CZ" dirty="0"/>
              <a:t>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a:t>
            </a:r>
            <a:r>
              <a:rPr lang="cs-CZ" dirty="0" smtClean="0"/>
              <a:t>more </a:t>
            </a:r>
            <a:r>
              <a:rPr lang="cs-CZ" dirty="0" err="1"/>
              <a:t>favorable</a:t>
            </a:r>
            <a:r>
              <a:rPr lang="cs-CZ" dirty="0"/>
              <a:t> </a:t>
            </a:r>
            <a:r>
              <a:rPr lang="cs-CZ" dirty="0" err="1"/>
              <a:t>stereotypical</a:t>
            </a:r>
            <a:r>
              <a:rPr lang="cs-CZ" dirty="0"/>
              <a:t> </a:t>
            </a:r>
            <a:r>
              <a:rPr lang="cs-CZ" dirty="0" err="1" smtClean="0"/>
              <a:t>images</a:t>
            </a:r>
            <a:r>
              <a:rPr lang="cs-CZ" dirty="0" smtClean="0"/>
              <a:t>.</a:t>
            </a:r>
            <a:endParaRPr lang="en-US" dirty="0"/>
          </a:p>
        </p:txBody>
      </p:sp>
      <p:sp>
        <p:nvSpPr>
          <p:cNvPr id="7" name="Content Placeholder 2"/>
          <p:cNvSpPr txBox="1">
            <a:spLocks/>
          </p:cNvSpPr>
          <p:nvPr/>
        </p:nvSpPr>
        <p:spPr>
          <a:xfrm>
            <a:off x="822960" y="2514600"/>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1949919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xmlns=""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xmlns=""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xmlns=""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smtClean="0"/>
              <a:t>)</a:t>
            </a:r>
          </a:p>
          <a:p>
            <a:pPr lvl="1"/>
            <a:endParaRPr lang="en-US" sz="2400" dirty="0"/>
          </a:p>
          <a:p>
            <a:pPr lvl="1"/>
            <a:r>
              <a:rPr lang="en-US" sz="2400" b="1" dirty="0"/>
              <a:t>Useful in </a:t>
            </a:r>
            <a:r>
              <a:rPr lang="en-US" sz="2400" b="1" dirty="0" smtClean="0"/>
              <a:t>practice </a:t>
            </a:r>
            <a:r>
              <a:rPr lang="en-US" sz="2400" b="1"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 </a:t>
            </a:r>
            <a:r>
              <a:rPr lang="en-US" dirty="0"/>
              <a:t>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Dependency-based word </a:t>
            </a:r>
            <a:r>
              <a:rPr lang="en-US" dirty="0" err="1" smtClean="0"/>
              <a:t>embeddings</a:t>
            </a:r>
            <a:endParaRPr lang="en-US" dirty="0"/>
          </a:p>
        </p:txBody>
      </p:sp>
      <p:pic>
        <p:nvPicPr>
          <p:cNvPr id="3" name="Picture 2"/>
          <p:cNvPicPr>
            <a:picLocks noChangeAspect="1"/>
          </p:cNvPicPr>
          <p:nvPr/>
        </p:nvPicPr>
        <p:blipFill>
          <a:blip r:embed="rId2"/>
          <a:stretch>
            <a:fillRect/>
          </a:stretch>
        </p:blipFill>
        <p:spPr>
          <a:xfrm>
            <a:off x="1447800" y="2209800"/>
            <a:ext cx="6477000" cy="4261922"/>
          </a:xfrm>
          <a:prstGeom prst="rect">
            <a:avLst/>
          </a:prstGeom>
        </p:spPr>
      </p:pic>
    </p:spTree>
    <p:extLst>
      <p:ext uri="{BB962C8B-B14F-4D97-AF65-F5344CB8AC3E}">
        <p14:creationId xmlns:p14="http://schemas.microsoft.com/office/powerpoint/2010/main" val="178681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7</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xmlns=""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135833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context window change word </a:t>
            </a:r>
            <a:r>
              <a:rPr lang="en-US" dirty="0" err="1" smtClean="0"/>
              <a:t>emeddings</a:t>
            </a:r>
            <a:r>
              <a:rPr lang="en-US" dirty="0" smtClean="0"/>
              <a:t>?</a:t>
            </a:r>
            <a:endParaRPr lang="en-US" dirty="0"/>
          </a:p>
        </p:txBody>
      </p:sp>
      <p:grpSp>
        <p:nvGrpSpPr>
          <p:cNvPr id="6" name="Group 5"/>
          <p:cNvGrpSpPr/>
          <p:nvPr/>
        </p:nvGrpSpPr>
        <p:grpSpPr>
          <a:xfrm>
            <a:off x="533400" y="1676400"/>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93303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Solving analogies with </a:t>
            </a:r>
            <a:r>
              <a:rPr lang="en-US" dirty="0" err="1" smtClean="0"/>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a:t>
            </a:r>
            <a:r>
              <a:rPr lang="en-US" sz="2400" dirty="0" smtClean="0"/>
              <a:t>by answering</a:t>
            </a:r>
          </a:p>
          <a:p>
            <a:r>
              <a:rPr lang="en-US" sz="2400" dirty="0" smtClean="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endParaRPr lang="en-US" sz="2400" dirty="0" smtClean="0"/>
          </a:p>
          <a:p>
            <a:r>
              <a:rPr lang="en-US" sz="2400" dirty="0" smtClean="0"/>
              <a:t>More generally, we will say </a:t>
            </a:r>
            <a:r>
              <a:rPr lang="es-ES_tradnl" sz="2400" b="1" dirty="0" err="1"/>
              <a:t>a:a</a:t>
            </a:r>
            <a:r>
              <a:rPr lang="es-ES_tradnl" sz="2400" b="1" dirty="0"/>
              <a:t>∗</a:t>
            </a:r>
            <a:r>
              <a:rPr lang="es-ES_tradnl" sz="2400" dirty="0"/>
              <a:t> </a:t>
            </a:r>
            <a:r>
              <a:rPr lang="es-ES_tradnl" sz="2400" dirty="0" smtClean="0"/>
              <a:t>as </a:t>
            </a:r>
            <a:r>
              <a:rPr lang="es-ES_tradnl" sz="2400" b="1" dirty="0" err="1"/>
              <a:t>b:b</a:t>
            </a:r>
            <a:r>
              <a:rPr lang="es-ES_tradnl" sz="2400" b="1" dirty="0" smtClean="0"/>
              <a:t>∗.</a:t>
            </a:r>
          </a:p>
          <a:p>
            <a:r>
              <a:rPr lang="es-ES_tradnl" sz="2400" b="1" dirty="0" smtClean="0"/>
              <a:t>Can </a:t>
            </a:r>
            <a:r>
              <a:rPr lang="es-ES_tradnl" sz="2400" b="1" dirty="0" err="1" smtClean="0"/>
              <a:t>we</a:t>
            </a:r>
            <a:r>
              <a:rPr lang="es-ES_tradnl" sz="2400" b="1" dirty="0" smtClean="0"/>
              <a:t> </a:t>
            </a:r>
            <a:r>
              <a:rPr lang="es-ES_tradnl" sz="2400" b="1" dirty="0" err="1" smtClean="0"/>
              <a:t>solve</a:t>
            </a:r>
            <a:r>
              <a:rPr lang="es-ES_tradnl" sz="2400" b="1" dirty="0" smtClean="0"/>
              <a:t> </a:t>
            </a:r>
            <a:r>
              <a:rPr lang="es-ES_tradnl" sz="2400" b="1" dirty="0" err="1" smtClean="0"/>
              <a:t>these</a:t>
            </a:r>
            <a:r>
              <a:rPr lang="es-ES_tradnl" sz="2400" b="1" dirty="0" smtClean="0"/>
              <a:t> </a:t>
            </a:r>
            <a:r>
              <a:rPr lang="es-ES_tradnl" sz="2400" b="1" dirty="0" err="1" smtClean="0"/>
              <a:t>with</a:t>
            </a:r>
            <a:r>
              <a:rPr lang="es-ES_tradnl" sz="2400" b="1" dirty="0" smtClean="0"/>
              <a:t> </a:t>
            </a:r>
            <a:r>
              <a:rPr lang="es-ES_tradnl" sz="2400" b="1" dirty="0" err="1" smtClean="0"/>
              <a:t>word</a:t>
            </a:r>
            <a:r>
              <a:rPr lang="es-ES_tradnl" sz="2400" b="1" dirty="0" smtClean="0"/>
              <a:t> </a:t>
            </a:r>
            <a:r>
              <a:rPr lang="es-ES_tradnl" sz="2400" b="1" dirty="0" err="1" smtClean="0"/>
              <a:t>vectors</a:t>
            </a:r>
            <a:r>
              <a:rPr lang="es-ES_tradnl" sz="2400" b="1" dirty="0" smtClean="0"/>
              <a:t>? </a:t>
            </a:r>
            <a:endParaRPr lang="es-ES_tradnl" sz="2400" b="1" dirty="0"/>
          </a:p>
          <a:p>
            <a:endParaRPr lang="en-US" sz="2400" dirty="0"/>
          </a:p>
        </p:txBody>
      </p:sp>
    </p:spTree>
    <p:extLst>
      <p:ext uri="{BB962C8B-B14F-4D97-AF65-F5344CB8AC3E}">
        <p14:creationId xmlns:p14="http://schemas.microsoft.com/office/powerpoint/2010/main" val="100176985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35574</TotalTime>
  <Words>4220</Words>
  <Application>Microsoft Macintosh PowerPoint</Application>
  <PresentationFormat>On-screen Show (4:3)</PresentationFormat>
  <Paragraphs>288</Paragraphs>
  <Slides>34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Calibri Light</vt:lpstr>
      <vt:lpstr>Cambria Math</vt:lpstr>
      <vt:lpstr>Helvetica Light</vt:lpstr>
      <vt:lpstr>Mangal</vt:lpstr>
      <vt:lpstr>Times</vt:lpstr>
      <vt:lpstr>Arial</vt:lpstr>
      <vt:lpstr>Retrospect</vt:lpstr>
      <vt:lpstr>PowerPoint Presentation</vt:lpstr>
      <vt:lpstr>Re-cap: Skip-Gram Training</vt:lpstr>
      <vt:lpstr>Re-cap: Skip-Gram Training</vt:lpstr>
      <vt:lpstr>PowerPoint Presentation</vt:lpstr>
      <vt:lpstr>Recap: How to learn word2vec (skip-gram) embeddings</vt:lpstr>
      <vt:lpstr>Dependency-based word embeddings</vt:lpstr>
      <vt:lpstr>Properties of embeddings</vt:lpstr>
      <vt:lpstr>How does context window change word emeddings?</vt:lpstr>
      <vt:lpstr>Solving analogies with embeddings</vt:lpstr>
      <vt:lpstr>Vector Arithmetic </vt:lpstr>
      <vt:lpstr>Analogy: Embeddings capture relational meaning!</vt:lpstr>
      <vt:lpstr>Vector Arithmetic </vt:lpstr>
      <vt:lpstr>Vector Arithmetic </vt:lpstr>
      <vt:lpstr>PowerPoint Presentation</vt:lpstr>
      <vt:lpstr>PowerPoint Presentation</vt:lpstr>
      <vt:lpstr>Vector compositionality</vt:lpstr>
      <vt:lpstr>Representing Phrases with vectors</vt:lpstr>
      <vt:lpstr>Analogical reasoning task for phrases </vt:lpstr>
      <vt:lpstr>Embeddings can help study word history!</vt:lpstr>
      <vt:lpstr>Diachronic word embeddings for studying language change!</vt:lpstr>
      <vt:lpstr>Visualizing changes</vt:lpstr>
      <vt:lpstr>Visualizing changes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1722</cp:revision>
  <cp:lastPrinted>2019-02-11T16:20:53Z</cp:lastPrinted>
  <dcterms:created xsi:type="dcterms:W3CDTF">2009-06-12T17:14:38Z</dcterms:created>
  <dcterms:modified xsi:type="dcterms:W3CDTF">2019-02-14T15:17:15Z</dcterms:modified>
</cp:coreProperties>
</file>